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9" r:id="rId4"/>
    <p:sldId id="260" r:id="rId5"/>
    <p:sldId id="265" r:id="rId6"/>
    <p:sldId id="262" r:id="rId7"/>
    <p:sldId id="264" r:id="rId8"/>
    <p:sldId id="266" r:id="rId9"/>
    <p:sldId id="263" r:id="rId10"/>
    <p:sldId id="261" r:id="rId11"/>
    <p:sldId id="272" r:id="rId12"/>
    <p:sldId id="283" r:id="rId13"/>
    <p:sldId id="267" r:id="rId14"/>
    <p:sldId id="268" r:id="rId15"/>
    <p:sldId id="269" r:id="rId16"/>
    <p:sldId id="277" r:id="rId17"/>
    <p:sldId id="270" r:id="rId18"/>
    <p:sldId id="273" r:id="rId19"/>
    <p:sldId id="284" r:id="rId20"/>
    <p:sldId id="274" r:id="rId21"/>
    <p:sldId id="276" r:id="rId22"/>
    <p:sldId id="278" r:id="rId23"/>
    <p:sldId id="271" r:id="rId24"/>
    <p:sldId id="279" r:id="rId25"/>
    <p:sldId id="281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Výchozí oddíl" id="{29AEE56D-4DA9-4E73-913C-43D4F50476BD}">
          <p14:sldIdLst>
            <p14:sldId id="256"/>
            <p14:sldId id="258"/>
            <p14:sldId id="259"/>
            <p14:sldId id="260"/>
            <p14:sldId id="265"/>
            <p14:sldId id="262"/>
            <p14:sldId id="264"/>
            <p14:sldId id="266"/>
            <p14:sldId id="263"/>
            <p14:sldId id="261"/>
            <p14:sldId id="272"/>
            <p14:sldId id="283"/>
            <p14:sldId id="267"/>
            <p14:sldId id="268"/>
            <p14:sldId id="269"/>
            <p14:sldId id="277"/>
            <p14:sldId id="270"/>
            <p14:sldId id="273"/>
            <p14:sldId id="284"/>
            <p14:sldId id="274"/>
            <p14:sldId id="276"/>
            <p14:sldId id="278"/>
            <p14:sldId id="271"/>
            <p14:sldId id="279"/>
            <p14:sldId id="281"/>
            <p14:sldId id="28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DDCBE"/>
    <a:srgbClr val="C6D4C7"/>
    <a:srgbClr val="DCD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204A4-3517-4531-A1AC-7296CE97E9E5}" type="datetimeFigureOut">
              <a:rPr lang="cs-CZ" smtClean="0"/>
              <a:pPr/>
              <a:t>9.4.2018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59D69-05B8-4EE6-B94A-2B095CEC014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17722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9D69-05B8-4EE6-B94A-2B095CEC014D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1128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9D69-05B8-4EE6-B94A-2B095CEC014D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1128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9D69-05B8-4EE6-B94A-2B095CEC014D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1128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9D69-05B8-4EE6-B94A-2B095CEC014D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1128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9D69-05B8-4EE6-B94A-2B095CEC014D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1128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9D69-05B8-4EE6-B94A-2B095CEC014D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1128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9D69-05B8-4EE6-B94A-2B095CEC014D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1128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9D69-05B8-4EE6-B94A-2B095CEC014D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1128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9D69-05B8-4EE6-B94A-2B095CEC014D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1128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9D69-05B8-4EE6-B94A-2B095CEC014D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1128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9D69-05B8-4EE6-B94A-2B095CEC014D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1128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9D69-05B8-4EE6-B94A-2B095CEC014D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1128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9D69-05B8-4EE6-B94A-2B095CEC014D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1128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9D69-05B8-4EE6-B94A-2B095CEC014D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1128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9D69-05B8-4EE6-B94A-2B095CEC014D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11282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9D69-05B8-4EE6-B94A-2B095CEC014D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11282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9D69-05B8-4EE6-B94A-2B095CEC014D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1128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9D69-05B8-4EE6-B94A-2B095CEC014D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1128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9D69-05B8-4EE6-B94A-2B095CEC014D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1128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9D69-05B8-4EE6-B94A-2B095CEC014D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1128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9D69-05B8-4EE6-B94A-2B095CEC014D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1128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9D69-05B8-4EE6-B94A-2B095CEC014D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1128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9D69-05B8-4EE6-B94A-2B095CEC014D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1128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9D69-05B8-4EE6-B94A-2B095CEC014D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1128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142A-D060-4D40-8BE9-87D8144086B6}" type="datetimeFigureOut">
              <a:rPr lang="cs-CZ" smtClean="0"/>
              <a:pPr/>
              <a:t>9.4.2018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FBDB-7CC7-4F29-B238-71312F39AFA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1553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142A-D060-4D40-8BE9-87D8144086B6}" type="datetimeFigureOut">
              <a:rPr lang="cs-CZ" smtClean="0"/>
              <a:pPr/>
              <a:t>9.4.2018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FBDB-7CC7-4F29-B238-71312F39AFA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01052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142A-D060-4D40-8BE9-87D8144086B6}" type="datetimeFigureOut">
              <a:rPr lang="cs-CZ" smtClean="0"/>
              <a:pPr/>
              <a:t>9.4.2018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FBDB-7CC7-4F29-B238-71312F39AFA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04296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142A-D060-4D40-8BE9-87D8144086B6}" type="datetimeFigureOut">
              <a:rPr lang="cs-CZ" smtClean="0"/>
              <a:pPr/>
              <a:t>9.4.2018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FBDB-7CC7-4F29-B238-71312F39AFA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7573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142A-D060-4D40-8BE9-87D8144086B6}" type="datetimeFigureOut">
              <a:rPr lang="cs-CZ" smtClean="0"/>
              <a:pPr/>
              <a:t>9.4.2018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FBDB-7CC7-4F29-B238-71312F39AFA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39673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142A-D060-4D40-8BE9-87D8144086B6}" type="datetimeFigureOut">
              <a:rPr lang="cs-CZ" smtClean="0"/>
              <a:pPr/>
              <a:t>9.4.2018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FBDB-7CC7-4F29-B238-71312F39AFA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2427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142A-D060-4D40-8BE9-87D8144086B6}" type="datetimeFigureOut">
              <a:rPr lang="cs-CZ" smtClean="0"/>
              <a:pPr/>
              <a:t>9.4.2018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FBDB-7CC7-4F29-B238-71312F39AFA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79665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142A-D060-4D40-8BE9-87D8144086B6}" type="datetimeFigureOut">
              <a:rPr lang="cs-CZ" smtClean="0"/>
              <a:pPr/>
              <a:t>9.4.2018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FBDB-7CC7-4F29-B238-71312F39AFA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5237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142A-D060-4D40-8BE9-87D8144086B6}" type="datetimeFigureOut">
              <a:rPr lang="cs-CZ" smtClean="0"/>
              <a:pPr/>
              <a:t>9.4.2018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FBDB-7CC7-4F29-B238-71312F39AFA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27894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142A-D060-4D40-8BE9-87D8144086B6}" type="datetimeFigureOut">
              <a:rPr lang="cs-CZ" smtClean="0"/>
              <a:pPr/>
              <a:t>9.4.2018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FBDB-7CC7-4F29-B238-71312F39AFA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07137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142A-D060-4D40-8BE9-87D8144086B6}" type="datetimeFigureOut">
              <a:rPr lang="cs-CZ" smtClean="0"/>
              <a:pPr/>
              <a:t>9.4.2018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FBDB-7CC7-4F29-B238-71312F39AFA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4175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6142A-D060-4D40-8BE9-87D8144086B6}" type="datetimeFigureOut">
              <a:rPr lang="cs-CZ" smtClean="0"/>
              <a:pPr/>
              <a:t>9.4.2018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BFBDB-7CC7-4F29-B238-71312F39AFA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9152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microsoft.com/office/2007/relationships/hdphoto" Target="../media/hdphoto4.wdp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microsoft.com/office/2007/relationships/hdphoto" Target="../media/hdphoto6.wdp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1726592"/>
            <a:ext cx="7470586" cy="1702408"/>
          </a:xfrm>
        </p:spPr>
        <p:txBody>
          <a:bodyPr>
            <a:normAutofit/>
          </a:bodyPr>
          <a:lstStyle/>
          <a:p>
            <a:r>
              <a:rPr lang="cs-CZ" sz="5500" b="1" u="sng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  <a:ea typeface="Batang" panose="02030600000101010101" pitchFamily="18" charset="-127"/>
              </a:rPr>
              <a:t>UČÍME SE V EVROPĚ</a:t>
            </a:r>
            <a:endParaRPr lang="cs-CZ" sz="5500" b="1" u="sng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  <a:ea typeface="Batang" panose="02030600000101010101" pitchFamily="18" charset="-127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 rot="21357524">
            <a:off x="5140714" y="4118689"/>
            <a:ext cx="3293380" cy="1951120"/>
          </a:xfrm>
          <a:blipFill dpi="0" rotWithShape="1">
            <a:blip r:embed="rId3" cstate="print">
              <a:alphaModFix amt="55000"/>
            </a:blip>
            <a:srcRect/>
            <a:stretch>
              <a:fillRect/>
            </a:stretch>
          </a:blipFill>
          <a:ln>
            <a:solidFill>
              <a:schemeClr val="accent2">
                <a:lumMod val="50000"/>
              </a:schemeClr>
            </a:solidFill>
          </a:ln>
          <a:effectLst>
            <a:outerShdw blurRad="1270000" dist="546100" dir="2280000" sx="5000" sy="5000" algn="ctr" rotWithShape="0">
              <a:srgbClr val="000000"/>
            </a:outerShdw>
          </a:effectLst>
        </p:spPr>
        <p:txBody>
          <a:bodyPr>
            <a:noAutofit/>
          </a:bodyPr>
          <a:lstStyle/>
          <a:p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  <a:cs typeface="BrowalliaUPC" panose="020B0604020202020204" pitchFamily="34" charset="-34"/>
              </a:rPr>
              <a:t>Lenka Kolářová</a:t>
            </a:r>
          </a:p>
          <a:p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  <a:cs typeface="BrowalliaUPC" panose="020B0604020202020204" pitchFamily="34" charset="-34"/>
              </a:rPr>
              <a:t>Denisa Kašíková</a:t>
            </a:r>
          </a:p>
          <a:p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  <a:cs typeface="BrowalliaUPC" panose="020B0604020202020204" pitchFamily="34" charset="-34"/>
              </a:rPr>
              <a:t>Šárka Šimáčková</a:t>
            </a:r>
          </a:p>
          <a:p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  <a:cs typeface="BrowalliaUPC" panose="020B0604020202020204" pitchFamily="34" charset="-34"/>
              </a:rPr>
              <a:t>Karolína Šilhová</a:t>
            </a:r>
            <a:endParaRPr lang="cs-CZ" sz="2400" b="1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  <a:cs typeface="BrowalliaUPC" panose="020B0604020202020204" pitchFamily="34" charset="-34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8907"/>
            <a:ext cx="3211700" cy="1053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78907"/>
            <a:ext cx="1619693" cy="16196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54720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94" b="21792"/>
          <a:stretch/>
        </p:blipFill>
        <p:spPr bwMode="auto">
          <a:xfrm>
            <a:off x="524794" y="3286558"/>
            <a:ext cx="3471142" cy="3407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01" r="-2219" b="1753"/>
          <a:stretch/>
        </p:blipFill>
        <p:spPr>
          <a:xfrm>
            <a:off x="5076056" y="192011"/>
            <a:ext cx="3275481" cy="3060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78" b="27097"/>
          <a:stretch/>
        </p:blipFill>
        <p:spPr>
          <a:xfrm flipH="1">
            <a:off x="5256070" y="3439956"/>
            <a:ext cx="2724367" cy="3253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516" y="382521"/>
            <a:ext cx="3640455" cy="2730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5256070" y="3151184"/>
            <a:ext cx="34029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 smtClean="0">
                <a:solidFill>
                  <a:schemeClr val="accent2">
                    <a:lumMod val="50000"/>
                  </a:schemeClr>
                </a:solidFill>
              </a:rPr>
              <a:t>POKLÁDÁNÍ ATB DISKŮ</a:t>
            </a:r>
            <a:endParaRPr lang="cs-CZ" sz="2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47516" y="3005090"/>
            <a:ext cx="38350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 smtClean="0">
                <a:solidFill>
                  <a:schemeClr val="accent2">
                    <a:lumMod val="50000"/>
                  </a:schemeClr>
                </a:solidFill>
              </a:rPr>
              <a:t>MIKROSKOPOVÁNÍ, PIPETOVÁNÍ</a:t>
            </a:r>
            <a:endParaRPr lang="cs-CZ" sz="21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45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340010" y="32659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600" b="1" u="sng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  <a:ea typeface="Batang" panose="02030600000101010101" pitchFamily="18" charset="-127"/>
              </a:rPr>
              <a:t>LAB academia</a:t>
            </a:r>
            <a:endParaRPr lang="cs-CZ" sz="4600" b="1" u="sng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  <a:ea typeface="Batang" panose="02030600000101010101" pitchFamily="18" charset="-127"/>
            </a:endParaRPr>
          </a:p>
        </p:txBody>
      </p:sp>
      <p:pic>
        <p:nvPicPr>
          <p:cNvPr id="3" name="Obrázek 2" descr="20180322_191617.jpg"/>
          <p:cNvPicPr>
            <a:picLocks noChangeAspect="1"/>
          </p:cNvPicPr>
          <p:nvPr/>
        </p:nvPicPr>
        <p:blipFill>
          <a:blip r:embed="rId4" cstate="print"/>
          <a:srcRect l="16346" t="5869" r="13536" b="10685"/>
          <a:stretch>
            <a:fillRect/>
          </a:stretch>
        </p:blipFill>
        <p:spPr>
          <a:xfrm rot="5694673">
            <a:off x="4063230" y="1562371"/>
            <a:ext cx="5276634" cy="353228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27584" y="1772816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</a:rPr>
              <a:t>TÉMA: ANALÝZA MOČOVÝCH KONKREMENTŮ</a:t>
            </a:r>
            <a:endParaRPr lang="en-GB" sz="24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431263">
            <a:off x="667902" y="2993274"/>
            <a:ext cx="3573904" cy="2384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0698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340010" y="32659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600" b="1" u="sng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  <a:ea typeface="Batang" panose="02030600000101010101" pitchFamily="18" charset="-127"/>
              </a:rPr>
              <a:t>Příjezd</a:t>
            </a:r>
            <a:endParaRPr lang="cs-CZ" sz="4600" b="1" u="sng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  <a:ea typeface="Batang" panose="02030600000101010101" pitchFamily="18" charset="-127"/>
            </a:endParaRPr>
          </a:p>
        </p:txBody>
      </p:sp>
      <p:pic>
        <p:nvPicPr>
          <p:cNvPr id="3" name="Obrázek 2" descr="20171106_0945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1" y="4134972"/>
            <a:ext cx="4104456" cy="2308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 descr="20171106_112059.jpg"/>
          <p:cNvPicPr>
            <a:picLocks noChangeAspect="1"/>
          </p:cNvPicPr>
          <p:nvPr/>
        </p:nvPicPr>
        <p:blipFill>
          <a:blip r:embed="rId5" cstate="print"/>
          <a:srcRect l="12415" t="3153" r="16640" b="30632"/>
          <a:stretch>
            <a:fillRect/>
          </a:stretch>
        </p:blipFill>
        <p:spPr>
          <a:xfrm>
            <a:off x="5502696" y="404664"/>
            <a:ext cx="2856316" cy="1499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20171106_1116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00001" y="2875864"/>
            <a:ext cx="4480499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ovéPole 7"/>
          <p:cNvSpPr txBox="1"/>
          <p:nvPr/>
        </p:nvSpPr>
        <p:spPr>
          <a:xfrm>
            <a:off x="5289510" y="2179700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NÁKUPNÍ CENTRUM VEDLE VLAKOVÉHO NÁDRAŽÍ</a:t>
            </a:r>
            <a:endParaRPr lang="en-GB" sz="20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822" y="1616486"/>
            <a:ext cx="3321200" cy="249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0698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340010" y="32659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600" b="1" u="sng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  <a:ea typeface="Batang" panose="02030600000101010101" pitchFamily="18" charset="-127"/>
              </a:rPr>
              <a:t>Ubytování</a:t>
            </a:r>
            <a:endParaRPr lang="cs-CZ" sz="4600" b="1" u="sng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  <a:ea typeface="Batang" panose="02030600000101010101" pitchFamily="18" charset="-127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24" r="15372"/>
          <a:stretch/>
        </p:blipFill>
        <p:spPr>
          <a:xfrm>
            <a:off x="251520" y="1844824"/>
            <a:ext cx="4542503" cy="4482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ovéPole 6"/>
          <p:cNvSpPr txBox="1"/>
          <p:nvPr/>
        </p:nvSpPr>
        <p:spPr>
          <a:xfrm>
            <a:off x="5468269" y="260648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VÝHLEDY Z BALKONU</a:t>
            </a:r>
            <a:endParaRPr lang="cs-CZ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4755" y="881276"/>
            <a:ext cx="3826873" cy="2575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47" t="-902" r="-9787" b="12321"/>
          <a:stretch/>
        </p:blipFill>
        <p:spPr>
          <a:xfrm>
            <a:off x="5104755" y="3645024"/>
            <a:ext cx="4224749" cy="2682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6374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395536" y="32823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u="sng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  <a:ea typeface="Batang" panose="02030600000101010101" pitchFamily="18" charset="-127"/>
              </a:rPr>
              <a:t>Stravování</a:t>
            </a:r>
            <a:endParaRPr lang="cs-CZ" b="1" u="sng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  <a:ea typeface="Batang" panose="02030600000101010101" pitchFamily="18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744" t="25277" r="18109" b="35694"/>
          <a:stretch/>
        </p:blipFill>
        <p:spPr bwMode="auto">
          <a:xfrm>
            <a:off x="5034442" y="3140968"/>
            <a:ext cx="3324220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01" t="9462" r="15645" b="20645"/>
          <a:stretch/>
        </p:blipFill>
        <p:spPr>
          <a:xfrm rot="252049">
            <a:off x="431104" y="2776820"/>
            <a:ext cx="4380622" cy="366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93" r="1794" b="6713"/>
          <a:stretch/>
        </p:blipFill>
        <p:spPr>
          <a:xfrm>
            <a:off x="4009678" y="283189"/>
            <a:ext cx="5057929" cy="2857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ovéPole 6"/>
          <p:cNvSpPr txBox="1"/>
          <p:nvPr/>
        </p:nvSpPr>
        <p:spPr>
          <a:xfrm>
            <a:off x="302752" y="1496634"/>
            <a:ext cx="37069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solidFill>
                  <a:schemeClr val="accent2">
                    <a:lumMod val="50000"/>
                  </a:schemeClr>
                </a:solidFill>
              </a:rPr>
              <a:t>=&gt; </a:t>
            </a:r>
            <a:r>
              <a:rPr lang="cs-CZ" sz="2200" b="1" dirty="0" err="1" smtClean="0">
                <a:solidFill>
                  <a:schemeClr val="accent2">
                    <a:lumMod val="50000"/>
                  </a:schemeClr>
                </a:solidFill>
              </a:rPr>
              <a:t>Stredna</a:t>
            </a:r>
            <a:r>
              <a:rPr lang="cs-CZ" sz="2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200" b="1" dirty="0" err="1" smtClean="0">
                <a:solidFill>
                  <a:schemeClr val="accent2">
                    <a:lumMod val="50000"/>
                  </a:schemeClr>
                </a:solidFill>
              </a:rPr>
              <a:t>zdravotnicka</a:t>
            </a:r>
            <a:r>
              <a:rPr lang="cs-CZ" sz="2200" b="1" dirty="0" smtClean="0">
                <a:solidFill>
                  <a:schemeClr val="accent2">
                    <a:lumMod val="50000"/>
                  </a:schemeClr>
                </a:solidFill>
              </a:rPr>
              <a:t> škola</a:t>
            </a:r>
            <a:endParaRPr lang="cs-CZ" sz="2200" b="1" dirty="0"/>
          </a:p>
        </p:txBody>
      </p:sp>
    </p:spTree>
    <p:extLst>
      <p:ext uri="{BB962C8B-B14F-4D97-AF65-F5344CB8AC3E}">
        <p14:creationId xmlns:p14="http://schemas.microsoft.com/office/powerpoint/2010/main" xmlns="" val="620080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475656" y="3713140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PIROŽKY</a:t>
            </a:r>
            <a:endParaRPr lang="cs-CZ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229233" y="26977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3600" b="1" u="sng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  <a:ea typeface="Batang" panose="02030600000101010101" pitchFamily="18" charset="-127"/>
              </a:rPr>
              <a:t>Ochutnávka místních specialit</a:t>
            </a:r>
            <a:endParaRPr lang="cs-CZ" sz="3600" b="1" u="sng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  <a:ea typeface="Batang" panose="02030600000101010101" pitchFamily="18" charset="-127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494" b="12080"/>
          <a:stretch/>
        </p:blipFill>
        <p:spPr>
          <a:xfrm>
            <a:off x="477947" y="1412776"/>
            <a:ext cx="4310077" cy="2228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001" r="4355"/>
          <a:stretch/>
        </p:blipFill>
        <p:spPr>
          <a:xfrm>
            <a:off x="295203" y="4293096"/>
            <a:ext cx="4675564" cy="2337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1" t="9317" r="-351" b="34984"/>
          <a:stretch/>
        </p:blipFill>
        <p:spPr>
          <a:xfrm>
            <a:off x="6588224" y="476672"/>
            <a:ext cx="2052736" cy="20361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20171104_130355.jpg"/>
          <p:cNvPicPr>
            <a:picLocks noChangeAspect="1"/>
          </p:cNvPicPr>
          <p:nvPr/>
        </p:nvPicPr>
        <p:blipFill rotWithShape="1">
          <a:blip r:embed="rId7" cstate="print"/>
          <a:srcRect l="10005" t="-6093" r="17546" b="-6093"/>
          <a:stretch/>
        </p:blipFill>
        <p:spPr>
          <a:xfrm>
            <a:off x="5294288" y="3068960"/>
            <a:ext cx="3462019" cy="3015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5724128" y="2735627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HALUŠKY</a:t>
            </a:r>
            <a:endParaRPr lang="cs-CZ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88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179512" y="12575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000" b="1" u="sng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  <a:ea typeface="Batang" panose="02030600000101010101" pitchFamily="18" charset="-127"/>
              </a:rPr>
              <a:t>Návštěvy cukráren</a:t>
            </a:r>
            <a:endParaRPr lang="cs-CZ" sz="4000" b="1" u="sng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  <a:ea typeface="Batang" panose="02030600000101010101" pitchFamily="18" charset="-127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07" t="-262" r="18386" b="262"/>
          <a:stretch/>
        </p:blipFill>
        <p:spPr>
          <a:xfrm>
            <a:off x="1078549" y="1232065"/>
            <a:ext cx="2875773" cy="228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29" y="1268757"/>
            <a:ext cx="4028017" cy="5370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ovéPole 7"/>
          <p:cNvSpPr txBox="1"/>
          <p:nvPr/>
        </p:nvSpPr>
        <p:spPr>
          <a:xfrm>
            <a:off x="395536" y="3512729"/>
            <a:ext cx="446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</a:rPr>
              <a:t>NA DOPORUČENÍ  - OCHUTNÁVKA</a:t>
            </a:r>
          </a:p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</a:rPr>
              <a:t> ZMRZLINY Z PRAVÉHO OVOCE</a:t>
            </a:r>
            <a:endParaRPr lang="cs-CZ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4101603"/>
            <a:ext cx="3342762" cy="250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52465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868144" y="5381836"/>
            <a:ext cx="31683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 smtClean="0">
                <a:solidFill>
                  <a:schemeClr val="accent2">
                    <a:lumMod val="50000"/>
                  </a:schemeClr>
                </a:solidFill>
              </a:rPr>
              <a:t>MARIÁNSKÝ SLOUP </a:t>
            </a:r>
          </a:p>
          <a:p>
            <a:r>
              <a:rPr lang="cs-CZ" sz="2100" dirty="0" smtClean="0">
                <a:solidFill>
                  <a:schemeClr val="accent2">
                    <a:lumMod val="50000"/>
                  </a:schemeClr>
                </a:solidFill>
              </a:rPr>
              <a:t>=&gt; SVÁTEK VŠECH SVATÝCH</a:t>
            </a: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340010" y="32659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600" b="1" u="sng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  <a:ea typeface="Batang" panose="02030600000101010101" pitchFamily="18" charset="-127"/>
              </a:rPr>
              <a:t>Poznávání okolí</a:t>
            </a:r>
            <a:endParaRPr lang="cs-CZ" sz="4600" b="1" u="sng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  <a:ea typeface="Batang" panose="02030600000101010101" pitchFamily="18" charset="-127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2315" y="1052737"/>
            <a:ext cx="3096712" cy="41289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207" y="1628800"/>
            <a:ext cx="5004048" cy="3753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ovéPole 6"/>
          <p:cNvSpPr txBox="1"/>
          <p:nvPr/>
        </p:nvSpPr>
        <p:spPr>
          <a:xfrm>
            <a:off x="1475656" y="5543419"/>
            <a:ext cx="31683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 smtClean="0">
                <a:solidFill>
                  <a:schemeClr val="accent2">
                    <a:lumMod val="50000"/>
                  </a:schemeClr>
                </a:solidFill>
              </a:rPr>
              <a:t>NÁMĚSTÍ SNP</a:t>
            </a:r>
          </a:p>
        </p:txBody>
      </p:sp>
    </p:spTree>
    <p:extLst>
      <p:ext uri="{BB962C8B-B14F-4D97-AF65-F5344CB8AC3E}">
        <p14:creationId xmlns:p14="http://schemas.microsoft.com/office/powerpoint/2010/main" xmlns="" val="2990858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022147" y="3198373"/>
            <a:ext cx="31683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 smtClean="0">
                <a:solidFill>
                  <a:schemeClr val="accent2">
                    <a:lumMod val="50000"/>
                  </a:schemeClr>
                </a:solidFill>
              </a:rPr>
              <a:t>KAMENNÁ FONTÁNA</a:t>
            </a:r>
            <a:endParaRPr lang="cs-CZ" sz="21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14" b="16554"/>
          <a:stretch/>
        </p:blipFill>
        <p:spPr>
          <a:xfrm>
            <a:off x="4139952" y="3606517"/>
            <a:ext cx="4644710" cy="299103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973"/>
          <a:stretch/>
        </p:blipFill>
        <p:spPr>
          <a:xfrm>
            <a:off x="627963" y="1340768"/>
            <a:ext cx="3024237" cy="4848498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265665" y="750287"/>
            <a:ext cx="428283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100" b="1" dirty="0" smtClean="0">
                <a:solidFill>
                  <a:schemeClr val="accent2">
                    <a:lumMod val="50000"/>
                  </a:schemeClr>
                </a:solidFill>
              </a:rPr>
              <a:t>KOSTEL NANEBEVZETÍ PANNY MARIE</a:t>
            </a:r>
            <a:endParaRPr lang="cs-CZ" sz="21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436096" y="323600"/>
            <a:ext cx="31683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 smtClean="0">
                <a:solidFill>
                  <a:schemeClr val="accent2">
                    <a:lumMod val="50000"/>
                  </a:schemeClr>
                </a:solidFill>
              </a:rPr>
              <a:t>MUZEUM SNP</a:t>
            </a:r>
            <a:endParaRPr lang="cs-CZ" sz="21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08" t="26866" r="1847"/>
          <a:stretch/>
        </p:blipFill>
        <p:spPr>
          <a:xfrm>
            <a:off x="4886020" y="750287"/>
            <a:ext cx="3473392" cy="225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521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IMG-20171106-WA00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76672"/>
            <a:ext cx="3096344" cy="5516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Zástupný symbol pro obsah 3" descr="IMG_20171024_153408.jpg"/>
          <p:cNvPicPr>
            <a:picLocks noGrp="1" noChangeAspect="1"/>
          </p:cNvPicPr>
          <p:nvPr>
            <p:ph idx="1"/>
          </p:nvPr>
        </p:nvPicPr>
        <p:blipFill rotWithShape="1">
          <a:blip r:embed="rId5" cstate="print"/>
          <a:srcRect l="6096" r="5098" b="11919"/>
          <a:stretch/>
        </p:blipFill>
        <p:spPr>
          <a:xfrm>
            <a:off x="4644008" y="951777"/>
            <a:ext cx="4028661" cy="4566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ovéPole 10"/>
          <p:cNvSpPr txBox="1"/>
          <p:nvPr/>
        </p:nvSpPr>
        <p:spPr>
          <a:xfrm>
            <a:off x="539552" y="5949280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SOUSOŠÍ Š. MOYZESA A K. KUZMÁNYHO</a:t>
            </a:r>
            <a:endParaRPr lang="en-GB" sz="20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868144" y="5949280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</a:rPr>
              <a:t>ČERNÝ OBELISK</a:t>
            </a:r>
            <a:endParaRPr lang="en-GB" sz="24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69874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7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14728" y="62068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800" b="1" u="sng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  <a:ea typeface="Batang" panose="02030600000101010101" pitchFamily="18" charset="-127"/>
              </a:rPr>
              <a:t>Základní</a:t>
            </a:r>
            <a:r>
              <a:rPr lang="cs-CZ" sz="4800" b="1" u="sng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  <a:ea typeface="Batang" panose="02030600000101010101" pitchFamily="18" charset="-127"/>
              </a:rPr>
              <a:t> informace</a:t>
            </a:r>
            <a:endParaRPr lang="cs-CZ" sz="4800" b="1" u="sng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  <a:ea typeface="Batang" panose="02030600000101010101" pitchFamily="18" charset="-127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50185" y="2492896"/>
            <a:ext cx="82271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smtClean="0">
                <a:solidFill>
                  <a:schemeClr val="accent2">
                    <a:lumMod val="50000"/>
                  </a:schemeClr>
                </a:solidFill>
              </a:rPr>
              <a:t>Projekt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: Učíme se v Evropě</a:t>
            </a:r>
          </a:p>
          <a:p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	=&gt; Odborná stáž pro obor Laboratorní asistent </a:t>
            </a:r>
          </a:p>
          <a:p>
            <a:endParaRPr lang="cs-CZ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cs-CZ" sz="2400" b="1" u="sng" dirty="0" smtClean="0">
                <a:solidFill>
                  <a:schemeClr val="accent2">
                    <a:lumMod val="50000"/>
                  </a:schemeClr>
                </a:solidFill>
              </a:rPr>
              <a:t>Místo pobytu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:  Banská Bystrica, Slovenská republika</a:t>
            </a:r>
          </a:p>
          <a:p>
            <a:endParaRPr lang="cs-CZ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cs-CZ" sz="2400" b="1" u="sng" dirty="0" smtClean="0">
                <a:solidFill>
                  <a:schemeClr val="accent2">
                    <a:lumMod val="50000"/>
                  </a:schemeClr>
                </a:solidFill>
              </a:rPr>
              <a:t>Délka pobytu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: 14 dní (24.10. 2017 –  6.11. 2017)</a:t>
            </a:r>
          </a:p>
          <a:p>
            <a:endParaRPr lang="cs-CZ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cs-CZ" sz="2400" b="1" u="sng" dirty="0" smtClean="0">
                <a:solidFill>
                  <a:schemeClr val="accent2">
                    <a:lumMod val="50000"/>
                  </a:schemeClr>
                </a:solidFill>
              </a:rPr>
              <a:t>Partner projektu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Stredna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zdravotnicka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 škola, Banská Bystrica</a:t>
            </a:r>
          </a:p>
          <a:p>
            <a:endParaRPr lang="cs-CZ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71" r="17871"/>
          <a:stretch/>
        </p:blipFill>
        <p:spPr bwMode="auto">
          <a:xfrm rot="664992">
            <a:off x="6859369" y="875808"/>
            <a:ext cx="1440120" cy="14623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630634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2462" t="1207" r="12462" b="-1207"/>
          <a:stretch/>
        </p:blipFill>
        <p:spPr>
          <a:xfrm>
            <a:off x="155533" y="928080"/>
            <a:ext cx="3844965" cy="2883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133"/>
          <a:stretch/>
        </p:blipFill>
        <p:spPr>
          <a:xfrm>
            <a:off x="155533" y="3966499"/>
            <a:ext cx="4286162" cy="2760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délník 5"/>
          <p:cNvSpPr/>
          <p:nvPr/>
        </p:nvSpPr>
        <p:spPr>
          <a:xfrm>
            <a:off x="683568" y="478330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</a:rPr>
              <a:t>PŘÍSPĚVEK NA KAPLI SV. KŘÍŽE</a:t>
            </a:r>
            <a:endParaRPr lang="cs-CZ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16" b="5653"/>
          <a:stretch/>
        </p:blipFill>
        <p:spPr>
          <a:xfrm rot="165832">
            <a:off x="4657362" y="820604"/>
            <a:ext cx="4314180" cy="3141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bdélník 7"/>
          <p:cNvSpPr/>
          <p:nvPr/>
        </p:nvSpPr>
        <p:spPr>
          <a:xfrm>
            <a:off x="5182094" y="232939"/>
            <a:ext cx="336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BANSKOBYSTRICKÁ KALVÁRIE </a:t>
            </a:r>
          </a:p>
          <a:p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=&gt; KAPLE SV. KŘÍŽE </a:t>
            </a:r>
            <a:endParaRPr lang="cs-CZ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16" t="32474" r="14839" b="31612"/>
          <a:stretch/>
        </p:blipFill>
        <p:spPr>
          <a:xfrm>
            <a:off x="4611862" y="4653136"/>
            <a:ext cx="3935192" cy="1747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57890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23528" y="472698"/>
            <a:ext cx="3744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OBCHODNÍ CENTRUM - EUROPA</a:t>
            </a:r>
            <a:endParaRPr lang="cs-CZ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1" b="27740"/>
          <a:stretch/>
        </p:blipFill>
        <p:spPr>
          <a:xfrm>
            <a:off x="899592" y="4149080"/>
            <a:ext cx="5536681" cy="2264276"/>
          </a:xfrm>
          <a:prstGeom prst="rect">
            <a:avLst/>
          </a:prstGeom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850691"/>
            <a:ext cx="3245724" cy="2434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1547664" y="3721073"/>
            <a:ext cx="32403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STADION SNP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3353" y="1087693"/>
            <a:ext cx="5045839" cy="2833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Obdélník 11"/>
          <p:cNvSpPr/>
          <p:nvPr/>
        </p:nvSpPr>
        <p:spPr>
          <a:xfrm>
            <a:off x="4788024" y="687583"/>
            <a:ext cx="3744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VEČERNÍ VYHLÍDKY NA MĚSTO </a:t>
            </a:r>
            <a:endParaRPr lang="cs-CZ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6069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75"/>
          <a:stretch/>
        </p:blipFill>
        <p:spPr>
          <a:xfrm>
            <a:off x="1126170" y="3034287"/>
            <a:ext cx="2704927" cy="3431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23" t="23656" r="16290" b="35269"/>
          <a:stretch/>
        </p:blipFill>
        <p:spPr>
          <a:xfrm>
            <a:off x="611560" y="1256269"/>
            <a:ext cx="3081277" cy="1778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03078" y="199105"/>
            <a:ext cx="7832390" cy="1136939"/>
          </a:xfrm>
        </p:spPr>
        <p:txBody>
          <a:bodyPr>
            <a:normAutofit/>
          </a:bodyPr>
          <a:lstStyle/>
          <a:p>
            <a:pPr algn="l"/>
            <a:r>
              <a:rPr lang="cs-CZ" sz="4000" b="1" u="sng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  <a:ea typeface="Batang" panose="02030600000101010101" pitchFamily="18" charset="-127"/>
              </a:rPr>
              <a:t>Víkendový Halloween</a:t>
            </a:r>
            <a:endParaRPr lang="cs-CZ" sz="4000" b="1" u="sng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  <a:ea typeface="Batang" panose="02030600000101010101" pitchFamily="18" charset="-127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24" t="20601" r="25806"/>
          <a:stretch/>
        </p:blipFill>
        <p:spPr>
          <a:xfrm>
            <a:off x="4705918" y="1020230"/>
            <a:ext cx="4258284" cy="544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8365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2776">
            <a:off x="4993308" y="1232253"/>
            <a:ext cx="3712158" cy="5114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3960440" cy="1136939"/>
          </a:xfrm>
        </p:spPr>
        <p:txBody>
          <a:bodyPr>
            <a:noAutofit/>
          </a:bodyPr>
          <a:lstStyle/>
          <a:p>
            <a:pPr algn="l"/>
            <a:r>
              <a:rPr lang="cs-CZ" sz="4000" b="1" u="sng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  <a:ea typeface="Batang" panose="02030600000101010101" pitchFamily="18" charset="-127"/>
              </a:rPr>
              <a:t>Další vzpomínky</a:t>
            </a:r>
            <a:endParaRPr lang="cs-CZ" sz="4000" b="1" u="sng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  <a:ea typeface="Batang" panose="02030600000101010101" pitchFamily="18" charset="-127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171130" y="737120"/>
            <a:ext cx="39728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NÁVŠTĚVA URGENTNÍHO PŘÍJMU</a:t>
            </a:r>
            <a:endParaRPr lang="cs-CZ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46498" y="1732745"/>
            <a:ext cx="39728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CHLADNÉ, DEŠTIVÉ POČASÍ</a:t>
            </a:r>
            <a:endParaRPr lang="cs-CZ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92" t="-516" r="4892" b="516"/>
          <a:stretch/>
        </p:blipFill>
        <p:spPr bwMode="auto">
          <a:xfrm>
            <a:off x="374085" y="2213898"/>
            <a:ext cx="4264326" cy="31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14954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340010" y="32659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600" b="1" u="sng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  <a:ea typeface="Batang" panose="02030600000101010101" pitchFamily="18" charset="-127"/>
              </a:rPr>
              <a:t>Poděkování</a:t>
            </a:r>
            <a:endParaRPr lang="cs-CZ" sz="4600" b="1" u="sng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  <a:ea typeface="Batang" panose="02030600000101010101" pitchFamily="18" charset="-127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42662" y="1687556"/>
            <a:ext cx="8280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Rády bychom poděkovaly všem, bez nichž by nebylo možné zúčastnit se tohoto projektu. Projektu, který nám dal mnohem více, než jen pouhou praxi.</a:t>
            </a:r>
          </a:p>
          <a:p>
            <a:endParaRPr lang="cs-CZ" dirty="0" smtClean="0"/>
          </a:p>
          <a:p>
            <a:r>
              <a:rPr lang="cs-CZ" dirty="0" smtClean="0"/>
              <a:t>RNDr</a:t>
            </a:r>
            <a:r>
              <a:rPr lang="cs-CZ" dirty="0"/>
              <a:t>. Klára </a:t>
            </a:r>
            <a:r>
              <a:rPr lang="cs-CZ" dirty="0" smtClean="0"/>
              <a:t>Sopková, </a:t>
            </a:r>
            <a:r>
              <a:rPr lang="cs-CZ" dirty="0"/>
              <a:t>PhDr. Eva Balíková, RNDr. Jitka </a:t>
            </a:r>
            <a:r>
              <a:rPr lang="cs-CZ" dirty="0" err="1" smtClean="0"/>
              <a:t>Mudruňková</a:t>
            </a:r>
            <a:r>
              <a:rPr lang="cs-CZ" dirty="0" smtClean="0"/>
              <a:t>, </a:t>
            </a:r>
            <a:r>
              <a:rPr lang="cs-CZ" dirty="0"/>
              <a:t>RNDr. </a:t>
            </a:r>
            <a:r>
              <a:rPr lang="cs-CZ" dirty="0" smtClean="0"/>
              <a:t>Vávrová </a:t>
            </a:r>
            <a:r>
              <a:rPr lang="cs-CZ" dirty="0"/>
              <a:t>Lucie, Ph.D. </a:t>
            </a:r>
            <a:r>
              <a:rPr lang="cs-CZ" dirty="0" smtClean="0"/>
              <a:t>, </a:t>
            </a:r>
            <a:r>
              <a:rPr lang="cs-CZ" dirty="0" smtClean="0"/>
              <a:t>Železná, Mgr. Jana </a:t>
            </a:r>
            <a:r>
              <a:rPr lang="cs-CZ" dirty="0" smtClean="0"/>
              <a:t>Žabková a personál nemocnice</a:t>
            </a:r>
          </a:p>
          <a:p>
            <a:endParaRPr lang="cs-CZ" dirty="0"/>
          </a:p>
          <a:p>
            <a:r>
              <a:rPr lang="cs-CZ" dirty="0" smtClean="0"/>
              <a:t>- Za umožnění a organizování stáže, přípravné </a:t>
            </a:r>
            <a:r>
              <a:rPr lang="cs-CZ" dirty="0" smtClean="0"/>
              <a:t>hodiny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374038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600" b="1" u="sng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  <a:ea typeface="Batang" panose="02030600000101010101" pitchFamily="18" charset="-127"/>
              </a:rPr>
              <a:t>Děkujeme za pozornost</a:t>
            </a:r>
            <a:endParaRPr lang="cs-CZ" sz="4600" b="1" u="sng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  <a:ea typeface="Batang" panose="02030600000101010101" pitchFamily="18" charset="-127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054" r="10645" b="7957"/>
          <a:stretch/>
        </p:blipFill>
        <p:spPr>
          <a:xfrm>
            <a:off x="827584" y="2276872"/>
            <a:ext cx="5688632" cy="3676049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  <a:prstDash val="sysDash"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89111">
            <a:off x="6876580" y="456614"/>
            <a:ext cx="1869059" cy="1870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80915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800" b="1" u="sng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  <a:ea typeface="Batang" panose="02030600000101010101" pitchFamily="18" charset="-127"/>
              </a:rPr>
              <a:t>Odborná praxe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26169" y="4221088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smtClean="0">
                <a:solidFill>
                  <a:schemeClr val="accent2">
                    <a:lumMod val="50000"/>
                  </a:schemeClr>
                </a:solidFill>
              </a:rPr>
              <a:t>Hematologie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Krevní obrazy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Koagulace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HLA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Průtoková </a:t>
            </a:r>
            <a:r>
              <a:rPr lang="cs-CZ" sz="2400" dirty="0" err="1">
                <a:solidFill>
                  <a:schemeClr val="accent2">
                    <a:lumMod val="50000"/>
                  </a:schemeClr>
                </a:solidFill>
              </a:rPr>
              <a:t>cytometrie</a:t>
            </a:r>
            <a:endParaRPr lang="cs-CZ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716016" y="1615740"/>
            <a:ext cx="42484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smtClean="0">
                <a:solidFill>
                  <a:schemeClr val="accent2">
                    <a:lumMod val="50000"/>
                  </a:schemeClr>
                </a:solidFill>
              </a:rPr>
              <a:t>Klinická biochemie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Příjem vzorků </a:t>
            </a:r>
          </a:p>
          <a:p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    (od pacientů/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potr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. poštou)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Centrifugace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Automate – analyzátor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Imunofixace</a:t>
            </a:r>
            <a:endParaRPr lang="cs-CZ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EIA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Alergie (pomocí čípku)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</a:rPr>
              <a:t>Toxikologie</a:t>
            </a:r>
            <a:endParaRPr lang="cs-CZ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49876" y="1340768"/>
            <a:ext cx="35283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>
                <a:solidFill>
                  <a:schemeClr val="accent2">
                    <a:lumMod val="50000"/>
                  </a:schemeClr>
                </a:solidFill>
              </a:rPr>
              <a:t>Klinická </a:t>
            </a:r>
            <a:r>
              <a:rPr lang="cs-CZ" sz="2400" b="1" u="sng" dirty="0" smtClean="0">
                <a:solidFill>
                  <a:schemeClr val="accent2">
                    <a:lumMod val="50000"/>
                  </a:schemeClr>
                </a:solidFill>
              </a:rPr>
              <a:t>mikrobiologie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Příjem vzorků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Umývárna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Tvorba půd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Respirační choroby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Mykotické choroby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Citlivosti na ATB</a:t>
            </a:r>
            <a:endParaRPr lang="cs-CZ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1860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22" r="323" b="9033"/>
          <a:stretch/>
        </p:blipFill>
        <p:spPr>
          <a:xfrm>
            <a:off x="155438" y="3126242"/>
            <a:ext cx="4248472" cy="3652649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7677" b="7677"/>
          <a:stretch/>
        </p:blipFill>
        <p:spPr bwMode="auto">
          <a:xfrm>
            <a:off x="4854471" y="3103759"/>
            <a:ext cx="3469462" cy="364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2324" y="365813"/>
            <a:ext cx="3762600" cy="282195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58029" y="692696"/>
            <a:ext cx="4519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>
                <a:solidFill>
                  <a:schemeClr val="accent2">
                    <a:lumMod val="50000"/>
                  </a:schemeClr>
                </a:solidFill>
              </a:rPr>
              <a:t>FAKULTNÁ NEMOCNICA </a:t>
            </a:r>
            <a:endParaRPr lang="cs-CZ" sz="2400" b="1" u="sng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cs-CZ" sz="2400" b="1" u="sng" dirty="0" smtClean="0">
                <a:solidFill>
                  <a:schemeClr val="accent2">
                    <a:lumMod val="50000"/>
                  </a:schemeClr>
                </a:solidFill>
              </a:rPr>
              <a:t>S </a:t>
            </a:r>
            <a:r>
              <a:rPr lang="cs-CZ" sz="2400" b="1" u="sng" dirty="0">
                <a:solidFill>
                  <a:schemeClr val="accent2">
                    <a:lumMod val="50000"/>
                  </a:schemeClr>
                </a:solidFill>
              </a:rPr>
              <a:t>POLIKLINIKOU F. D. ROOSEVELTA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6297" y="1628800"/>
            <a:ext cx="1286754" cy="1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55916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6" t="26900" r="17526" b="28299"/>
          <a:stretch/>
        </p:blipFill>
        <p:spPr>
          <a:xfrm>
            <a:off x="5580112" y="2420888"/>
            <a:ext cx="3275916" cy="3281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ovéPole 3"/>
          <p:cNvSpPr txBox="1"/>
          <p:nvPr/>
        </p:nvSpPr>
        <p:spPr>
          <a:xfrm>
            <a:off x="5508104" y="5743615"/>
            <a:ext cx="31683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 smtClean="0">
                <a:solidFill>
                  <a:schemeClr val="accent2">
                    <a:lumMod val="50000"/>
                  </a:schemeClr>
                </a:solidFill>
              </a:rPr>
              <a:t>ODEČTENÉ PŮDY, PŘIPRAVENÉ K LIKVIDACI</a:t>
            </a:r>
            <a:endParaRPr lang="cs-CZ" sz="21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340010" y="32659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600" b="1" u="sng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  <a:ea typeface="Batang" panose="02030600000101010101" pitchFamily="18" charset="-127"/>
              </a:rPr>
              <a:t>Klinická mikrobiologie</a:t>
            </a:r>
          </a:p>
        </p:txBody>
      </p:sp>
      <p:pic>
        <p:nvPicPr>
          <p:cNvPr id="6" name="Obrázek 5" descr="20171031_0824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1988840"/>
            <a:ext cx="4860032" cy="2733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1763688" y="4869160"/>
            <a:ext cx="1800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 smtClean="0">
                <a:solidFill>
                  <a:schemeClr val="accent2">
                    <a:lumMod val="50000"/>
                  </a:schemeClr>
                </a:solidFill>
              </a:rPr>
              <a:t>ODEČET PŮD</a:t>
            </a:r>
            <a:endParaRPr lang="en-GB" sz="21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1679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17" t="18925" r="23047" b="36345"/>
          <a:stretch/>
        </p:blipFill>
        <p:spPr>
          <a:xfrm rot="21409315">
            <a:off x="326499" y="939410"/>
            <a:ext cx="2573628" cy="23173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ovéPole 3"/>
          <p:cNvSpPr txBox="1"/>
          <p:nvPr/>
        </p:nvSpPr>
        <p:spPr>
          <a:xfrm>
            <a:off x="665089" y="512822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PNEUMOKOK</a:t>
            </a:r>
            <a:endParaRPr lang="cs-CZ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95" t="28172" r="23333" b="26668"/>
          <a:stretch/>
        </p:blipFill>
        <p:spPr>
          <a:xfrm>
            <a:off x="3094690" y="1013953"/>
            <a:ext cx="2572885" cy="2289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3283693" y="66149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ACINETOBACTER</a:t>
            </a:r>
            <a:endParaRPr lang="cs-CZ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99" t="24914" r="15514" b="20860"/>
          <a:stretch/>
        </p:blipFill>
        <p:spPr bwMode="auto">
          <a:xfrm>
            <a:off x="242209" y="3943938"/>
            <a:ext cx="2880205" cy="2487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711005" y="3532946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ATB DISKY</a:t>
            </a:r>
            <a:endParaRPr lang="cs-CZ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" name="Obrázek 13" descr="IMG_20171103_093312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172" b="23719"/>
          <a:stretch/>
        </p:blipFill>
        <p:spPr bwMode="auto">
          <a:xfrm>
            <a:off x="5710051" y="1061609"/>
            <a:ext cx="3366625" cy="4455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6444208" y="613843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TASEMNICE</a:t>
            </a:r>
            <a:endParaRPr lang="cs-CZ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6" name="Obrázek 15" descr="aerobni a anaerobni kultivace- anaerobni puda nahore parafin, nepusti vzduch, jedin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13" r="29676" b="38281"/>
          <a:stretch/>
        </p:blipFill>
        <p:spPr bwMode="auto">
          <a:xfrm>
            <a:off x="3356023" y="3703880"/>
            <a:ext cx="2159918" cy="2945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3125922" y="3353970"/>
            <a:ext cx="2584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ANAEROBNÍ BAKTERIE</a:t>
            </a:r>
            <a:endParaRPr lang="cs-CZ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8435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600" b="1" u="sng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  <a:ea typeface="Batang" panose="02030600000101010101" pitchFamily="18" charset="-127"/>
              </a:rPr>
              <a:t>Hematologie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19" r="4440" b="13118"/>
          <a:stretch/>
        </p:blipFill>
        <p:spPr>
          <a:xfrm>
            <a:off x="5378837" y="3321875"/>
            <a:ext cx="2952328" cy="3384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/>
          <p:cNvSpPr txBox="1"/>
          <p:nvPr/>
        </p:nvSpPr>
        <p:spPr>
          <a:xfrm>
            <a:off x="4788024" y="2757785"/>
            <a:ext cx="4338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ZHOTOVOVÁNÍ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 A MIKROSKOPOVÁNÍ </a:t>
            </a:r>
          </a:p>
          <a:p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	KREVNÍCH NÁTĚRŮ</a:t>
            </a:r>
            <a:endParaRPr lang="cs-CZ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Obrázek 5" descr="IMG_20171027_08230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383"/>
          <a:stretch/>
        </p:blipFill>
        <p:spPr bwMode="auto">
          <a:xfrm>
            <a:off x="467544" y="1507365"/>
            <a:ext cx="3960440" cy="4357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870155" y="5864599"/>
            <a:ext cx="3563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PRŮTOKOVÝ CYTOMETR</a:t>
            </a:r>
            <a:endParaRPr lang="cs-CZ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80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312" b="2312"/>
          <a:stretch/>
        </p:blipFill>
        <p:spPr>
          <a:xfrm>
            <a:off x="5103314" y="280933"/>
            <a:ext cx="3227851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9999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IMG_20171103_10542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32"/>
          <a:stretch/>
        </p:blipFill>
        <p:spPr bwMode="auto">
          <a:xfrm>
            <a:off x="221607" y="2636912"/>
            <a:ext cx="4278386" cy="3614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59632" y="2175247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</a:rPr>
              <a:t>SEROLOGIE</a:t>
            </a:r>
            <a:endParaRPr lang="cs-CZ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367752" y="40466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600" b="1" u="sng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  <a:ea typeface="Batang" panose="02030600000101010101" pitchFamily="18" charset="-127"/>
              </a:rPr>
              <a:t>Klinická </a:t>
            </a:r>
            <a:r>
              <a:rPr lang="cs-CZ" sz="4600" b="1" u="sng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  <a:ea typeface="Batang" panose="02030600000101010101" pitchFamily="18" charset="-127"/>
              </a:rPr>
              <a:t>biochemie</a:t>
            </a:r>
            <a:endParaRPr lang="cs-CZ" sz="4600" b="1" u="sng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  <a:ea typeface="Batang" panose="02030600000101010101" pitchFamily="18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4094055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225334" y="2160800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</a:rPr>
              <a:t>ANALYZÁTOR MOČI</a:t>
            </a:r>
            <a:endParaRPr lang="cs-CZ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67544" y="1412776"/>
            <a:ext cx="5918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=&gt; převážná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část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je zde prováděna za pomoci přístrojů</a:t>
            </a:r>
            <a:endParaRPr lang="cs-CZ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020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93126" y="471246"/>
            <a:ext cx="3934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cs-CZ" sz="4400" b="1" u="sng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  <a:ea typeface="Batang" panose="02030600000101010101" pitchFamily="18" charset="-127"/>
                <a:cs typeface="+mj-cs"/>
              </a:rPr>
              <a:t>Toxikologie</a:t>
            </a:r>
            <a:endParaRPr lang="cs-CZ" sz="4400" b="1" u="sng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  <a:ea typeface="Batang" panose="02030600000101010101" pitchFamily="18" charset="-127"/>
              <a:cs typeface="+mj-cs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206" y="1945870"/>
            <a:ext cx="6231726" cy="349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Přímá spojnice se šipkou 7"/>
          <p:cNvCxnSpPr/>
          <p:nvPr/>
        </p:nvCxnSpPr>
        <p:spPr>
          <a:xfrm flipV="1">
            <a:off x="3131840" y="1576539"/>
            <a:ext cx="2088232" cy="141419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5436096" y="1390333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</a:rPr>
              <a:t>URYCHLENÍ SUŠENÍ VZORKŮ</a:t>
            </a:r>
            <a:endParaRPr lang="cs-CZ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910" r="34677" b="6626"/>
          <a:stretch/>
        </p:blipFill>
        <p:spPr>
          <a:xfrm>
            <a:off x="6705799" y="2283634"/>
            <a:ext cx="2062982" cy="4256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9556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302</Words>
  <Application>Microsoft Office PowerPoint</Application>
  <PresentationFormat>Předvádění na obrazovce (4:3)</PresentationFormat>
  <Paragraphs>124</Paragraphs>
  <Slides>25</Slides>
  <Notes>24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Motiv systému Office</vt:lpstr>
      <vt:lpstr>UČÍME SE V EVROPĚ</vt:lpstr>
      <vt:lpstr>Základní informace</vt:lpstr>
      <vt:lpstr>Odborná praxe</vt:lpstr>
      <vt:lpstr>Snímek 4</vt:lpstr>
      <vt:lpstr>Klinická mikrobiologie</vt:lpstr>
      <vt:lpstr>Snímek 6</vt:lpstr>
      <vt:lpstr>Hematologie</vt:lpstr>
      <vt:lpstr>Klinická biochemie</vt:lpstr>
      <vt:lpstr>Snímek 9</vt:lpstr>
      <vt:lpstr>Snímek 10</vt:lpstr>
      <vt:lpstr>LAB academia</vt:lpstr>
      <vt:lpstr>Příjezd</vt:lpstr>
      <vt:lpstr>Ubytování</vt:lpstr>
      <vt:lpstr>Stravování</vt:lpstr>
      <vt:lpstr>Ochutnávka místních specialit</vt:lpstr>
      <vt:lpstr>Návštěvy cukráren</vt:lpstr>
      <vt:lpstr>Poznávání okolí</vt:lpstr>
      <vt:lpstr>Snímek 18</vt:lpstr>
      <vt:lpstr>Snímek 19</vt:lpstr>
      <vt:lpstr>Snímek 20</vt:lpstr>
      <vt:lpstr>Snímek 21</vt:lpstr>
      <vt:lpstr>Víkendový Halloween</vt:lpstr>
      <vt:lpstr>Další vzpomínky</vt:lpstr>
      <vt:lpstr>Poděkování</vt:lpstr>
      <vt:lpstr>Děkujeme za pozornost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Silhovi</dc:creator>
  <cp:lastModifiedBy>Eva Balíková</cp:lastModifiedBy>
  <cp:revision>99</cp:revision>
  <dcterms:created xsi:type="dcterms:W3CDTF">2018-03-22T05:47:05Z</dcterms:created>
  <dcterms:modified xsi:type="dcterms:W3CDTF">2018-04-09T11:20:49Z</dcterms:modified>
</cp:coreProperties>
</file>